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4" r:id="rId9"/>
    <p:sldId id="263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569" autoAdjust="0"/>
    <p:restoredTop sz="86355" autoAdjust="0"/>
  </p:normalViewPr>
  <p:slideViewPr>
    <p:cSldViewPr snapToGrid="0">
      <p:cViewPr varScale="1">
        <p:scale>
          <a:sx n="75" d="100"/>
          <a:sy n="75" d="100"/>
        </p:scale>
        <p:origin x="77" y="293"/>
      </p:cViewPr>
      <p:guideLst/>
    </p:cSldViewPr>
  </p:slideViewPr>
  <p:outlineViewPr>
    <p:cViewPr>
      <p:scale>
        <a:sx n="33" d="100"/>
        <a:sy n="33" d="100"/>
      </p:scale>
      <p:origin x="0" y="-615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11/10/2020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11/10/2020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11/10/2020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11/10/2020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11/10/2020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11/10/2020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11/10/2020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11/10/2020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11/10/2020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4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NULL" TargetMode="External"/><Relationship Id="rId7" Type="http://schemas.openxmlformats.org/officeDocument/2006/relationships/hyperlink" Target="http://www.aagrapevine.org/" TargetMode="Externa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6.jpg"/><Relationship Id="rId5" Type="http://schemas.openxmlformats.org/officeDocument/2006/relationships/slideLayout" Target="../slideLayouts/slideLayout8.xml"/><Relationship Id="rId4" Type="http://schemas.microsoft.com/office/2007/relationships/media" Target="../media/media1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agrapevine.org/magazine/2020/sep/wits-end-september-2020" TargetMode="External"/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www.aagrapevine.org/magazine/2020/sep/discussion-topic-september-2020" TargetMode="Externa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s://www.aagrapevine.org/magazine/2020/sep/aa-news-september-2020" TargetMode="External"/><Relationship Id="rId11" Type="http://schemas.openxmlformats.org/officeDocument/2006/relationships/image" Target="../media/image2.png"/><Relationship Id="rId5" Type="http://schemas.openxmlformats.org/officeDocument/2006/relationships/hyperlink" Target="https://www.aagrapevine.org/magazine/2020/sep/dear-grapevine-2020" TargetMode="External"/><Relationship Id="rId10" Type="http://schemas.openxmlformats.org/officeDocument/2006/relationships/image" Target="../media/image6.png"/><Relationship Id="rId4" Type="http://schemas.openxmlformats.org/officeDocument/2006/relationships/hyperlink" Target="https://www.aagrapevine.org/magazine/2020/sep/letter-editor-september-2020" TargetMode="External"/><Relationship Id="rId9" Type="http://schemas.openxmlformats.org/officeDocument/2006/relationships/hyperlink" Target="https://www.aagrapevine.org/magazine/2020/sep/alcoholism-large-september-202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4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2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89675"/>
          </a:xfrm>
        </p:spPr>
        <p:txBody>
          <a:bodyPr/>
          <a:lstStyle/>
          <a:p>
            <a:r>
              <a:rPr lang="en-US" sz="7200" dirty="0"/>
              <a:t>Grapevine/La </a:t>
            </a:r>
            <a:r>
              <a:rPr lang="en-US" sz="7200" dirty="0" err="1"/>
              <a:t>Vina</a:t>
            </a:r>
            <a:endParaRPr lang="en-US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380" y="4778061"/>
            <a:ext cx="8825658" cy="1081825"/>
          </a:xfrm>
        </p:spPr>
        <p:txBody>
          <a:bodyPr>
            <a:normAutofit/>
          </a:bodyPr>
          <a:lstStyle/>
          <a:p>
            <a:r>
              <a:rPr lang="en-US" sz="3200" dirty="0"/>
              <a:t>Our meeting in Print</a:t>
            </a:r>
          </a:p>
        </p:txBody>
      </p:sp>
      <p:sp>
        <p:nvSpPr>
          <p:cNvPr id="4" name="Rectangle 3"/>
          <p:cNvSpPr/>
          <p:nvPr/>
        </p:nvSpPr>
        <p:spPr>
          <a:xfrm>
            <a:off x="1154955" y="2514238"/>
            <a:ext cx="96504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General Service Conference Advisory Action, 1986: “Since each issue of the Grapevine cannot go through the Conference-approval process, the Conference recognizes the AA Grapevine as the international journal of Alcoholics Anonymous.” </a:t>
            </a:r>
          </a:p>
        </p:txBody>
      </p:sp>
      <p:pic>
        <p:nvPicPr>
          <p:cNvPr id="5" name="01 - I Heard It Through The Grapevin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190" end="112549.375"/>
                  <p14:fade out="20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48038" y="5250286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7148"/>
      </p:ext>
    </p:extLst>
  </p:cSld>
  <p:clrMapOvr>
    <a:masterClrMapping/>
  </p:clrMapOvr>
  <p:transition spd="slow" advClick="0" advTm="46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4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61" y="1117278"/>
            <a:ext cx="10444766" cy="706964"/>
          </a:xfrm>
        </p:spPr>
        <p:txBody>
          <a:bodyPr/>
          <a:lstStyle/>
          <a:p>
            <a:r>
              <a:rPr lang="en-US" dirty="0"/>
              <a:t> Grapevine/La </a:t>
            </a:r>
            <a:r>
              <a:rPr lang="en-US" dirty="0" err="1"/>
              <a:t>Vina</a:t>
            </a:r>
            <a:r>
              <a:rPr lang="en-US" dirty="0"/>
              <a:t> Store: So </a:t>
            </a:r>
            <a:r>
              <a:rPr lang="en-US"/>
              <a:t>Much o </a:t>
            </a:r>
            <a:r>
              <a:rPr lang="en-US" dirty="0"/>
              <a:t>Offer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148840"/>
            <a:ext cx="3141878" cy="3878215"/>
          </a:xfrm>
        </p:spPr>
        <p:txBody>
          <a:bodyPr/>
          <a:lstStyle/>
          <a:p>
            <a:r>
              <a:rPr lang="en-US" dirty="0"/>
              <a:t>      E Books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286000"/>
            <a:ext cx="3147009" cy="502920"/>
          </a:xfrm>
        </p:spPr>
        <p:txBody>
          <a:bodyPr/>
          <a:lstStyle/>
          <a:p>
            <a:pPr algn="ctr"/>
            <a:r>
              <a:rPr lang="en-US" dirty="0"/>
              <a:t>Calendars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6"/>
          </p:nvPr>
        </p:nvSpPr>
        <p:spPr>
          <a:xfrm>
            <a:off x="9328561" y="7359491"/>
            <a:ext cx="3147009" cy="355960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887987" y="4586875"/>
            <a:ext cx="4304013" cy="2880359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 Variety of</a:t>
            </a:r>
          </a:p>
          <a:p>
            <a:r>
              <a:rPr lang="en-US" dirty="0"/>
              <a:t>Other </a:t>
            </a:r>
            <a:endParaRPr lang="en-US" b="1" dirty="0"/>
          </a:p>
          <a:p>
            <a:r>
              <a:rPr lang="en-US" dirty="0"/>
              <a:t>Products</a:t>
            </a:r>
          </a:p>
          <a:p>
            <a:r>
              <a:rPr lang="en-US" sz="1200" dirty="0">
                <a:solidFill>
                  <a:srgbClr val="7030A0"/>
                </a:solidFill>
              </a:rPr>
              <a:t>                                                       Cassette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7"/>
          </p:nvPr>
        </p:nvSpPr>
        <p:spPr>
          <a:xfrm>
            <a:off x="16102689" y="7980363"/>
            <a:ext cx="3145536" cy="284729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8" name="Picture 4" descr="Picture of Language of the Heart (MP3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434" y="2235729"/>
            <a:ext cx="2350246" cy="323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rapevine 2021 Wall Calend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721" y="2891632"/>
            <a:ext cx="3147009" cy="313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n on the Bed Grapevine Paint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440" y="2468880"/>
            <a:ext cx="238125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rapevine Leather Bind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204" y="2778731"/>
            <a:ext cx="1505585" cy="180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store.aagrapevine.org/content/images/thumbs/0000527_not-for-newcomers-only-vol-1-cassette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947" y="4200609"/>
            <a:ext cx="1447801" cy="205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1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5000">
        <p14:reveal/>
      </p:transition>
    </mc:Choice>
    <mc:Fallback xmlns="">
      <p:transition spd="slow" advTm="3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314" y="740229"/>
            <a:ext cx="3555999" cy="707571"/>
          </a:xfrm>
        </p:spPr>
        <p:txBody>
          <a:bodyPr/>
          <a:lstStyle/>
          <a:p>
            <a:r>
              <a:rPr lang="en-US" sz="4800" dirty="0"/>
              <a:t>Contact Us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32399" y="1037773"/>
            <a:ext cx="5936344" cy="4731658"/>
          </a:xfrm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522514" y="1447800"/>
            <a:ext cx="4165600" cy="4572001"/>
          </a:xfrm>
        </p:spPr>
        <p:txBody>
          <a:bodyPr>
            <a:normAutofit fontScale="85000" lnSpcReduction="10000"/>
          </a:bodyPr>
          <a:lstStyle/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r>
              <a:rPr lang="en-US" sz="3400" dirty="0"/>
              <a:t>Grapevine/La </a:t>
            </a:r>
            <a:r>
              <a:rPr lang="en-US" sz="3400" dirty="0" err="1"/>
              <a:t>Vina</a:t>
            </a:r>
            <a:r>
              <a:rPr lang="en-US" sz="3400" dirty="0"/>
              <a:t>:</a:t>
            </a:r>
          </a:p>
          <a:p>
            <a:pPr algn="ctr"/>
            <a:r>
              <a:rPr lang="en-US" sz="3300" dirty="0">
                <a:solidFill>
                  <a:schemeClr val="tx1"/>
                </a:solidFill>
                <a:hlinkClick r:id="rId7"/>
              </a:rPr>
              <a:t>www.aagrapevine.org</a:t>
            </a:r>
            <a:endParaRPr lang="en-US" sz="3300" dirty="0">
              <a:solidFill>
                <a:schemeClr val="tx1"/>
              </a:solidFill>
            </a:endParaRPr>
          </a:p>
          <a:p>
            <a:pPr algn="ctr"/>
            <a:endParaRPr lang="en-US" sz="3400" dirty="0">
              <a:solidFill>
                <a:schemeClr val="tx1"/>
              </a:solidFill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Area 56 Grapevine Committee Chair: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spirituallyfitina56@yahoo.com</a:t>
            </a:r>
          </a:p>
          <a:p>
            <a:pPr algn="ctr"/>
            <a:endParaRPr lang="en-US" sz="1800" dirty="0">
              <a:solidFill>
                <a:schemeClr val="tx1"/>
              </a:solidFill>
            </a:endParaRPr>
          </a:p>
          <a:p>
            <a:pPr algn="ctr"/>
            <a:endParaRPr lang="en-US" sz="1800" dirty="0">
              <a:solidFill>
                <a:schemeClr val="tx1"/>
              </a:solidFill>
            </a:endParaRPr>
          </a:p>
          <a:p>
            <a:pPr algn="ctr"/>
            <a:r>
              <a:rPr lang="en-US" sz="3800" dirty="0">
                <a:solidFill>
                  <a:schemeClr val="tx1"/>
                </a:solidFill>
              </a:rPr>
              <a:t>(800) 631-6025</a:t>
            </a:r>
          </a:p>
          <a:p>
            <a:pPr algn="ctr"/>
            <a:endParaRPr lang="en-US" sz="1800" dirty="0">
              <a:solidFill>
                <a:schemeClr val="tx1"/>
              </a:solidFill>
            </a:endParaRPr>
          </a:p>
          <a:p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7" name="01 - I Heard It Through The Grapevin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3190" end="112549.375"/>
                  <p14:fade out="20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48038" y="52502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88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5000">
        <p14:reveal/>
      </p:transition>
    </mc:Choice>
    <mc:Fallback xmlns="">
      <p:transition spd="slow" advTm="8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186" y="566670"/>
            <a:ext cx="3953813" cy="881130"/>
          </a:xfrm>
        </p:spPr>
        <p:txBody>
          <a:bodyPr/>
          <a:lstStyle/>
          <a:p>
            <a:r>
              <a:rPr lang="en-US" dirty="0"/>
              <a:t>A brief History Of Grapevine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Since 1944</a:t>
            </a:r>
          </a:p>
          <a:p>
            <a:r>
              <a:rPr lang="en-US" sz="2800" dirty="0"/>
              <a:t>Inspired by a newsletter from the Cleveland, Ohio Group, some New York area AA’s approached AA co-founder Bill W. about starting a newsletter. He gives the idea his blessings and plans proceed.</a:t>
            </a:r>
          </a:p>
          <a:p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2" descr="Cover July 20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73" y="1447800"/>
            <a:ext cx="3181082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25" end="656.15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031339"/>
      </p:ext>
    </p:extLst>
  </p:cSld>
  <p:clrMapOvr>
    <a:masterClrMapping/>
  </p:clrMapOvr>
  <p:transition spd="slow" advTm="3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889181"/>
            <a:ext cx="8825659" cy="706964"/>
          </a:xfrm>
        </p:spPr>
        <p:txBody>
          <a:bodyPr/>
          <a:lstStyle/>
          <a:p>
            <a:r>
              <a:rPr lang="en-US" dirty="0"/>
              <a:t>Grapevine in Other Country’s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113693" y="2637551"/>
            <a:ext cx="3141878" cy="874446"/>
          </a:xfrm>
        </p:spPr>
        <p:txBody>
          <a:bodyPr/>
          <a:lstStyle/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r>
              <a:rPr lang="en-US" sz="3600" dirty="0"/>
              <a:t>AA in Five Languages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17"/>
          </p:nvPr>
        </p:nvSpPr>
        <p:spPr>
          <a:xfrm>
            <a:off x="15620888" y="8403587"/>
            <a:ext cx="2155302" cy="204599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8" name="Picture 4" descr="Picture of La Viña Back Issue (November/December 2019)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460" y="2425224"/>
            <a:ext cx="3175754" cy="393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12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/>
          <a:lstStyle/>
          <a:p>
            <a:endParaRPr lang="en-US" sz="2800" dirty="0"/>
          </a:p>
          <a:p>
            <a:r>
              <a:rPr lang="en-US" sz="2800" dirty="0"/>
              <a:t>Around the world, the setting may be different but the message is the same</a:t>
            </a:r>
          </a:p>
          <a:p>
            <a:endParaRPr lang="en-US" dirty="0"/>
          </a:p>
        </p:txBody>
      </p:sp>
      <p:pic>
        <p:nvPicPr>
          <p:cNvPr id="1032" name="Picture 8" descr="Picture of Les Cofondateurs Des AA: Le Dr. Bob Et Bill W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313" y="2425223"/>
            <a:ext cx="3244436" cy="393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5353" y="55144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775025"/>
      </p:ext>
    </p:extLst>
  </p:cSld>
  <p:clrMapOvr>
    <a:masterClrMapping/>
  </p:clrMapOvr>
  <p:transition spd="med" advTm="3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In Every Issue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7030A0"/>
                </a:solidFill>
                <a:hlinkClick r:id="rId4"/>
              </a:rPr>
              <a:t>Letter from the Editor</a:t>
            </a:r>
            <a:endParaRPr lang="en-US" sz="2800" dirty="0">
              <a:solidFill>
                <a:srgbClr val="7030A0"/>
              </a:solidFill>
            </a:endParaRPr>
          </a:p>
          <a:p>
            <a:r>
              <a:rPr lang="en-US" sz="2800" dirty="0">
                <a:solidFill>
                  <a:srgbClr val="7030A0"/>
                </a:solidFill>
                <a:hlinkClick r:id="rId5"/>
              </a:rPr>
              <a:t>Dear Grapevine</a:t>
            </a:r>
            <a:endParaRPr lang="en-US" sz="2800" dirty="0">
              <a:solidFill>
                <a:srgbClr val="7030A0"/>
              </a:solidFill>
            </a:endParaRPr>
          </a:p>
          <a:p>
            <a:r>
              <a:rPr lang="en-US" sz="2800" dirty="0">
                <a:solidFill>
                  <a:srgbClr val="7030A0"/>
                </a:solidFill>
                <a:hlinkClick r:id="rId6"/>
              </a:rPr>
              <a:t>AA News</a:t>
            </a:r>
            <a:endParaRPr lang="en-US" sz="2800" dirty="0">
              <a:solidFill>
                <a:srgbClr val="7030A0"/>
              </a:solidFill>
            </a:endParaRPr>
          </a:p>
          <a:p>
            <a:r>
              <a:rPr lang="en-US" sz="2800" dirty="0">
                <a:solidFill>
                  <a:srgbClr val="7030A0"/>
                </a:solidFill>
                <a:hlinkClick r:id="rId7"/>
              </a:rPr>
              <a:t>Discussion Topic</a:t>
            </a:r>
            <a:endParaRPr lang="en-US" sz="2800" dirty="0">
              <a:solidFill>
                <a:srgbClr val="7030A0"/>
              </a:solidFill>
            </a:endParaRPr>
          </a:p>
          <a:p>
            <a:r>
              <a:rPr lang="en-US" sz="2800" dirty="0">
                <a:solidFill>
                  <a:srgbClr val="7030A0"/>
                </a:solidFill>
                <a:hlinkClick r:id="rId8"/>
              </a:rPr>
              <a:t>At Wit's End</a:t>
            </a:r>
            <a:endParaRPr lang="en-US" sz="2800" dirty="0">
              <a:solidFill>
                <a:srgbClr val="7030A0"/>
              </a:solidFill>
            </a:endParaRPr>
          </a:p>
          <a:p>
            <a:r>
              <a:rPr lang="en-US" sz="2800" dirty="0">
                <a:solidFill>
                  <a:srgbClr val="7030A0"/>
                </a:solidFill>
                <a:hlinkClick r:id="rId9"/>
              </a:rPr>
              <a:t>Alcoholism at Large</a:t>
            </a:r>
            <a:endParaRPr lang="en-US" sz="2800" dirty="0">
              <a:solidFill>
                <a:srgbClr val="7030A0"/>
              </a:solidFill>
            </a:endParaRPr>
          </a:p>
          <a:p>
            <a:endParaRPr lang="en-US" sz="2800" dirty="0">
              <a:solidFill>
                <a:srgbClr val="7030A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10"/>
          <a:stretch>
            <a:fillRect/>
          </a:stretch>
        </p:blipFill>
        <p:spPr>
          <a:xfrm>
            <a:off x="6954591" y="2603500"/>
            <a:ext cx="3613616" cy="34163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048086"/>
      </p:ext>
    </p:extLst>
  </p:cSld>
  <p:clrMapOvr>
    <a:masterClrMapping/>
  </p:clrMapOvr>
  <p:transition spd="slow" advTm="2200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Also In Every Issue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 AA Preamble</a:t>
            </a:r>
          </a:p>
          <a:p>
            <a:r>
              <a:rPr lang="en-US" dirty="0"/>
              <a:t>The Twelve Steps</a:t>
            </a:r>
          </a:p>
          <a:p>
            <a:r>
              <a:rPr lang="en-US" dirty="0"/>
              <a:t>The Twelve Traditions</a:t>
            </a:r>
          </a:p>
          <a:p>
            <a:r>
              <a:rPr lang="en-US" dirty="0"/>
              <a:t>The Serenity Prayer</a:t>
            </a:r>
          </a:p>
          <a:p>
            <a:r>
              <a:rPr lang="en-US" dirty="0"/>
              <a:t>The Responsibility Declaration</a:t>
            </a:r>
          </a:p>
          <a:p>
            <a:r>
              <a:rPr lang="en-US" dirty="0"/>
              <a:t>The AA Grapevine Statement of Purpose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102" y="2603500"/>
            <a:ext cx="4981458" cy="34163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074" name="Picture 4" descr="(1 Gallon) Flame Seedless Grape Vine, Most Common Variety of Red Grapes Found in Grocery Stores. Flame is Often Used for Raisin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02" y="1099466"/>
            <a:ext cx="5047969" cy="504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184032"/>
      </p:ext>
    </p:extLst>
  </p:cSld>
  <p:clrMapOvr>
    <a:masterClrMapping/>
  </p:clrMapOvr>
  <p:transition spd="med" advTm="2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Books</a:t>
            </a:r>
          </a:p>
        </p:txBody>
      </p:sp>
      <p:pic>
        <p:nvPicPr>
          <p:cNvPr id="4098" name="Picture 2" descr="Making Amends - Books - AA Grapevine Online Store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1" y="2298700"/>
            <a:ext cx="3108959" cy="431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piritual Awakenings - Journeys of the Spirit (SOFT COVER BOOK)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325" y="2298700"/>
            <a:ext cx="3319816" cy="431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motional Sobriety: The Next Frontier (eBook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586" y="2298701"/>
            <a:ext cx="3417454" cy="431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660689"/>
      </p:ext>
    </p:extLst>
  </p:cSld>
  <p:clrMapOvr>
    <a:masterClrMapping/>
  </p:clrMapOvr>
  <p:transition spd="slow" advClick="0" advTm="43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899786"/>
            <a:ext cx="8825659" cy="706964"/>
          </a:xfrm>
        </p:spPr>
        <p:txBody>
          <a:bodyPr/>
          <a:lstStyle/>
          <a:p>
            <a:r>
              <a:rPr lang="en-US" dirty="0"/>
              <a:t>                        More Books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 flipV="1">
            <a:off x="1154954" y="9903416"/>
            <a:ext cx="3141878" cy="11918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5"/>
          </p:nvPr>
        </p:nvSpPr>
        <p:spPr>
          <a:xfrm>
            <a:off x="2675725" y="7880553"/>
            <a:ext cx="3141879" cy="284729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 flipV="1">
            <a:off x="4512721" y="9701161"/>
            <a:ext cx="3147009" cy="20225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 flipV="1">
            <a:off x="7888135" y="9655443"/>
            <a:ext cx="3145730" cy="4571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17"/>
          </p:nvPr>
        </p:nvSpPr>
        <p:spPr>
          <a:xfrm>
            <a:off x="17910178" y="6785241"/>
            <a:ext cx="2966748" cy="144905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122" name="Picture 2" descr="Picture of The Best of the Grapevine: Volumes 1, 2 &amp;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07" y="592028"/>
            <a:ext cx="3469705" cy="329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icture of The Grapevine Daily Quote Book (New Cover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0000">
            <a:off x="3621976" y="3204802"/>
            <a:ext cx="2249737" cy="329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Picture of Take Me To Your Spons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00000">
            <a:off x="6157299" y="1388402"/>
            <a:ext cx="3200400" cy="231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store.aagrapevine.org/content/images/thumbs/0000286_best-of-bill-large-print-softcover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000">
            <a:off x="7256182" y="4026930"/>
            <a:ext cx="1733744" cy="243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One Big Tent - AA Grapevine Stor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2747" y="2983107"/>
            <a:ext cx="2419568" cy="367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eginners' Book: Getting and Staying Sober in AA - AA Grapevin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80000">
            <a:off x="835365" y="4049623"/>
            <a:ext cx="1629933" cy="247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49353"/>
      </p:ext>
    </p:extLst>
  </p:cSld>
  <p:clrMapOvr>
    <a:masterClrMapping/>
  </p:clrMapOvr>
  <p:transition spd="med" advClick="0" advTm="28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15"/>
          </p:nvPr>
        </p:nvSpPr>
        <p:spPr>
          <a:xfrm flipH="1" flipV="1">
            <a:off x="591074" y="10324737"/>
            <a:ext cx="45719" cy="105954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732487">
            <a:off x="8571780" y="2173913"/>
            <a:ext cx="3147009" cy="536676"/>
          </a:xfrm>
        </p:spPr>
        <p:txBody>
          <a:bodyPr/>
          <a:lstStyle/>
          <a:p>
            <a:pPr algn="ctr"/>
            <a:r>
              <a:rPr lang="en-US" b="1" dirty="0"/>
              <a:t>CD’s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6"/>
          </p:nvPr>
        </p:nvSpPr>
        <p:spPr>
          <a:xfrm flipV="1">
            <a:off x="6449567" y="12649535"/>
            <a:ext cx="271273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409197" y="1847242"/>
            <a:ext cx="3145730" cy="1892783"/>
          </a:xfrm>
        </p:spPr>
        <p:txBody>
          <a:bodyPr/>
          <a:lstStyle/>
          <a:p>
            <a:pPr algn="ctr"/>
            <a:r>
              <a:rPr lang="en-US" b="1" cap="all" dirty="0"/>
              <a:t>SOBRIETY CALCULATOR</a:t>
            </a:r>
          </a:p>
          <a:p>
            <a:pPr algn="ctr"/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7"/>
          </p:nvPr>
        </p:nvSpPr>
        <p:spPr>
          <a:xfrm>
            <a:off x="4386136" y="3309870"/>
            <a:ext cx="3145536" cy="3043376"/>
          </a:xfrm>
        </p:spPr>
        <p:txBody>
          <a:bodyPr>
            <a:noAutofit/>
          </a:bodyPr>
          <a:lstStyle/>
          <a:p>
            <a:pPr algn="ctr"/>
            <a:r>
              <a:rPr lang="en-US" sz="1800" cap="all" dirty="0">
                <a:solidFill>
                  <a:schemeClr val="accent6">
                    <a:lumMod val="50000"/>
                  </a:schemeClr>
                </a:solidFill>
              </a:rPr>
              <a:t>COUNT YOUR DAYS</a:t>
            </a:r>
          </a:p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         </a:t>
            </a:r>
          </a:p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 2   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Years</a:t>
            </a:r>
          </a:p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778    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Days  </a:t>
            </a:r>
          </a:p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18,677    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Hours</a:t>
            </a:r>
          </a:p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1,120,627  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Minutes</a:t>
            </a:r>
          </a:p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67,237,629     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Seconds</a:t>
            </a:r>
          </a:p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170" name="Picture 2" descr="https://store.aagrapevine.org/content/images/thumbs/0000448_back-issues-of-grapevine-magazine-pack-of-30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" y="2990842"/>
            <a:ext cx="2898886" cy="361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So Much To Offer</a:t>
            </a:r>
          </a:p>
        </p:txBody>
      </p:sp>
      <p:sp>
        <p:nvSpPr>
          <p:cNvPr id="11" name="Title 1"/>
          <p:cNvSpPr>
            <a:spLocks noGrp="1"/>
          </p:cNvSpPr>
          <p:nvPr>
            <p:ph type="body" idx="1"/>
          </p:nvPr>
        </p:nvSpPr>
        <p:spPr>
          <a:xfrm rot="21131584">
            <a:off x="1359567" y="2077508"/>
            <a:ext cx="2495305" cy="747323"/>
          </a:xfrm>
        </p:spPr>
        <p:txBody>
          <a:bodyPr/>
          <a:lstStyle/>
          <a:p>
            <a:br>
              <a:rPr lang="en-US" b="1" dirty="0"/>
            </a:br>
            <a:r>
              <a:rPr lang="en-US" b="1" dirty="0"/>
              <a:t>Grapevine Back Issues</a:t>
            </a:r>
          </a:p>
        </p:txBody>
      </p:sp>
      <p:pic>
        <p:nvPicPr>
          <p:cNvPr id="7172" name="Picture 4" descr="Picture of The Story of AA (MP3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94" y="2936182"/>
            <a:ext cx="3880864" cy="349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654272"/>
      </p:ext>
    </p:extLst>
  </p:cSld>
  <p:clrMapOvr>
    <a:masterClrMapping/>
  </p:clrMapOvr>
  <p:transition spd="slow" advTm="39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Subscriptions and Gift subscriptions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372139"/>
            <a:ext cx="3141878" cy="807625"/>
          </a:xfrm>
        </p:spPr>
        <p:txBody>
          <a:bodyPr/>
          <a:lstStyle/>
          <a:p>
            <a:r>
              <a:rPr lang="en-US" dirty="0"/>
              <a:t>Grapevine Subscriptions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5"/>
          </p:nvPr>
        </p:nvSpPr>
        <p:spPr>
          <a:xfrm>
            <a:off x="939065" y="3107945"/>
            <a:ext cx="3141879" cy="3373438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Canada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International</a:t>
            </a:r>
          </a:p>
          <a:p>
            <a:r>
              <a:rPr lang="en-US" sz="1800" dirty="0">
                <a:solidFill>
                  <a:schemeClr val="tx1"/>
                </a:solidFill>
              </a:rPr>
              <a:t>La </a:t>
            </a:r>
            <a:r>
              <a:rPr lang="en-US" sz="1800" dirty="0" err="1">
                <a:solidFill>
                  <a:schemeClr val="tx1"/>
                </a:solidFill>
              </a:rPr>
              <a:t>Viña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Suscripciones</a:t>
            </a:r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Grapevine Gift Subscriptions</a:t>
            </a:r>
            <a:endParaRPr lang="en-US" sz="1800" dirty="0"/>
          </a:p>
          <a:p>
            <a:r>
              <a:rPr lang="en-US" sz="1800" dirty="0">
                <a:solidFill>
                  <a:schemeClr val="tx1"/>
                </a:solidFill>
              </a:rPr>
              <a:t>Carry the Message Gift Certificate</a:t>
            </a:r>
            <a:r>
              <a:rPr lang="en-US" sz="1800" dirty="0"/>
              <a:t> </a:t>
            </a:r>
          </a:p>
          <a:p>
            <a:r>
              <a:rPr lang="en-US" sz="1800" dirty="0">
                <a:solidFill>
                  <a:schemeClr val="tx1"/>
                </a:solidFill>
              </a:rPr>
              <a:t>Grapevine </a:t>
            </a:r>
            <a:r>
              <a:rPr lang="en-US" sz="1800" dirty="0" err="1">
                <a:solidFill>
                  <a:schemeClr val="tx1"/>
                </a:solidFill>
              </a:rPr>
              <a:t>ePub</a:t>
            </a:r>
            <a:r>
              <a:rPr lang="en-US" sz="1800" dirty="0">
                <a:solidFill>
                  <a:schemeClr val="tx1"/>
                </a:solidFill>
              </a:rPr>
              <a:t> Subscriptions</a:t>
            </a:r>
          </a:p>
          <a:p>
            <a:endParaRPr lang="en-US" sz="1800" dirty="0"/>
          </a:p>
          <a:p>
            <a:r>
              <a:rPr lang="en-US" sz="1800" dirty="0"/>
              <a:t>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Gift Subscriptions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6"/>
          </p:nvPr>
        </p:nvSpPr>
        <p:spPr>
          <a:xfrm>
            <a:off x="868681" y="8980070"/>
            <a:ext cx="11053932" cy="112510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Gift Certificate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7"/>
          </p:nvPr>
        </p:nvSpPr>
        <p:spPr>
          <a:xfrm>
            <a:off x="16119818" y="7888922"/>
            <a:ext cx="3145536" cy="284729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146" name="Picture 2" descr="Grapevine Print Gift Subscripti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105" y="3413760"/>
            <a:ext cx="2004335" cy="290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icture of Gift Certificate: Grapevine Comple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304" y="3863883"/>
            <a:ext cx="2381250" cy="200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409186"/>
      </p:ext>
    </p:extLst>
  </p:cSld>
  <p:clrMapOvr>
    <a:masterClrMapping/>
  </p:clrMapOvr>
  <p:transition spd="med" advClick="0" advTm="30000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941</TotalTime>
  <Words>263</Words>
  <Application>Microsoft Office PowerPoint</Application>
  <PresentationFormat>Widescreen</PresentationFormat>
  <Paragraphs>79</Paragraphs>
  <Slides>11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Century Gothic</vt:lpstr>
      <vt:lpstr>Wingdings 3</vt:lpstr>
      <vt:lpstr>Ion Boardroom</vt:lpstr>
      <vt:lpstr>Grapevine/La Vina</vt:lpstr>
      <vt:lpstr>A brief History Of Grapevine</vt:lpstr>
      <vt:lpstr>Grapevine in Other Country’s</vt:lpstr>
      <vt:lpstr>In Every Issue</vt:lpstr>
      <vt:lpstr>Also In Every Issue</vt:lpstr>
      <vt:lpstr>Books</vt:lpstr>
      <vt:lpstr>                        More Books</vt:lpstr>
      <vt:lpstr>So Much To Offer</vt:lpstr>
      <vt:lpstr>Subscriptions and Gift subscriptions</vt:lpstr>
      <vt:lpstr> Grapevine/La Vina Store: So Much o Offer</vt:lpstr>
      <vt:lpstr>Contact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Grapevine/La Vina</dc:title>
  <dc:creator>PEARL JIMMAR</dc:creator>
  <cp:lastModifiedBy>Kevin Marshall</cp:lastModifiedBy>
  <cp:revision>36</cp:revision>
  <dcterms:created xsi:type="dcterms:W3CDTF">2020-08-27T08:08:56Z</dcterms:created>
  <dcterms:modified xsi:type="dcterms:W3CDTF">2020-11-11T02:20:59Z</dcterms:modified>
</cp:coreProperties>
</file>